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여기에 인용을 입력하십시오.”"/>
          <p:cNvSpPr txBox="1"/>
          <p:nvPr>
            <p:ph type="body" sz="quarter" idx="14"/>
          </p:nvPr>
        </p:nvSpPr>
        <p:spPr>
          <a:xfrm>
            <a:off x="1270000" y="4236718"/>
            <a:ext cx="10464800" cy="74676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“여기에 인용을 입력하십시오.”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posal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Proposal</a:t>
            </a:r>
          </a:p>
        </p:txBody>
      </p:sp>
      <p:sp>
        <p:nvSpPr>
          <p:cNvPr id="120" name="속초종합사회복지관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속초종합사회복지관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문제사항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문제사항</a:t>
            </a:r>
          </a:p>
        </p:txBody>
      </p:sp>
      <p:sp>
        <p:nvSpPr>
          <p:cNvPr id="152" name="보편성을 기준으로 문제를 제시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보편성을 기준으로 문제를 제시</a:t>
            </a:r>
          </a:p>
          <a:p>
            <a:pPr/>
            <a:r>
              <a:t>예방차원이라면 연구모델을 제시하고, 문제 해결을  위한 과정이라면 실 사례를 모델로 제시해야 함.</a:t>
            </a:r>
          </a:p>
          <a:p>
            <a:pPr/>
            <a:r>
              <a:t>자신이 직접 적은 것 보다는 객관적으로 검증이 된 모델을 제시</a:t>
            </a:r>
          </a:p>
          <a:p>
            <a:pPr/>
            <a:r>
              <a:t>선행연구는 반드시 명시해야 하며, 이를 바탕으로 문제를 명시함.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공동모금회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공동모금회</a:t>
            </a:r>
          </a:p>
        </p:txBody>
      </p:sp>
      <p:sp>
        <p:nvSpPr>
          <p:cNvPr id="155" name="2017년 이전의 필요성 요구사항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2017년 이전의 필요성 요구사항</a:t>
            </a:r>
          </a:p>
          <a:p>
            <a:pPr lvl="1"/>
            <a:r>
              <a:t>대상자 욕구 및 문제점</a:t>
            </a:r>
          </a:p>
          <a:p>
            <a:pPr lvl="1"/>
            <a:r>
              <a:t>지역환경적 특성</a:t>
            </a:r>
          </a:p>
          <a:p>
            <a:pPr lvl="1"/>
            <a:r>
              <a:t>경험적 근거</a:t>
            </a:r>
          </a:p>
          <a:p>
            <a:pPr lvl="1"/>
            <a:r>
              <a:t>본 사업과 관련된 지역 복지자원 현황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공동모금회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공동모금회</a:t>
            </a:r>
          </a:p>
        </p:txBody>
      </p:sp>
      <p:sp>
        <p:nvSpPr>
          <p:cNvPr id="158" name="2018년 부터 변화된 내용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2018년 부터 변화된 내용</a:t>
            </a:r>
          </a:p>
          <a:p>
            <a:pPr lvl="1"/>
            <a:r>
              <a:t>사업참여자 모집 전략</a:t>
            </a:r>
          </a:p>
          <a:p>
            <a:pPr lvl="1"/>
            <a:r>
              <a:t>사업내용 및 집행전략</a:t>
            </a:r>
          </a:p>
          <a:p>
            <a:pPr lvl="1"/>
            <a:r>
              <a:t>기관 연계협력 전략</a:t>
            </a:r>
          </a:p>
          <a:p>
            <a:pPr lvl="1"/>
            <a:r>
              <a:t>문제의식(계획배경, 유사사업차별성, 시설의강점)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사업의 목적 및 목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사업의 목적 및 목표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사업의 목적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사업의 목적</a:t>
            </a:r>
          </a:p>
        </p:txBody>
      </p:sp>
      <p:sp>
        <p:nvSpPr>
          <p:cNvPr id="163" name="성과목표"/>
          <p:cNvSpPr/>
          <p:nvPr/>
        </p:nvSpPr>
        <p:spPr>
          <a:xfrm>
            <a:off x="4584700" y="3416300"/>
            <a:ext cx="3810000" cy="889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hueOff val="-1101185"/>
                  <a:satOff val="4910"/>
                  <a:lumOff val="-14610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성과목표</a:t>
            </a:r>
          </a:p>
        </p:txBody>
      </p:sp>
      <p:sp>
        <p:nvSpPr>
          <p:cNvPr id="164" name="성과목표"/>
          <p:cNvSpPr/>
          <p:nvPr/>
        </p:nvSpPr>
        <p:spPr>
          <a:xfrm>
            <a:off x="4584700" y="7340600"/>
            <a:ext cx="3810000" cy="889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hueOff val="-1101185"/>
                  <a:satOff val="4910"/>
                  <a:lumOff val="-14610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성과목표</a:t>
            </a:r>
          </a:p>
        </p:txBody>
      </p:sp>
      <p:sp>
        <p:nvSpPr>
          <p:cNvPr id="165" name="목적"/>
          <p:cNvSpPr/>
          <p:nvPr/>
        </p:nvSpPr>
        <p:spPr>
          <a:xfrm>
            <a:off x="254000" y="5359400"/>
            <a:ext cx="3810000" cy="889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목적</a:t>
            </a:r>
          </a:p>
        </p:txBody>
      </p:sp>
      <p:sp>
        <p:nvSpPr>
          <p:cNvPr id="166" name="목적"/>
          <p:cNvSpPr/>
          <p:nvPr/>
        </p:nvSpPr>
        <p:spPr>
          <a:xfrm>
            <a:off x="8915400" y="7340600"/>
            <a:ext cx="3810000" cy="889000"/>
          </a:xfrm>
          <a:prstGeom prst="rect">
            <a:avLst/>
          </a:prstGeom>
          <a:gradFill>
            <a:gsLst>
              <a:gs pos="0">
                <a:schemeClr val="accent3">
                  <a:lumOff val="5363"/>
                </a:schemeClr>
              </a:gs>
              <a:gs pos="100000">
                <a:schemeClr val="accent3">
                  <a:lumOff val="-9685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목적</a:t>
            </a:r>
          </a:p>
        </p:txBody>
      </p:sp>
      <p:sp>
        <p:nvSpPr>
          <p:cNvPr id="167" name="목적"/>
          <p:cNvSpPr/>
          <p:nvPr/>
        </p:nvSpPr>
        <p:spPr>
          <a:xfrm>
            <a:off x="8915400" y="6286500"/>
            <a:ext cx="3810000" cy="889000"/>
          </a:xfrm>
          <a:prstGeom prst="rect">
            <a:avLst/>
          </a:prstGeom>
          <a:gradFill>
            <a:gsLst>
              <a:gs pos="0">
                <a:schemeClr val="accent3">
                  <a:lumOff val="5363"/>
                </a:schemeClr>
              </a:gs>
              <a:gs pos="100000">
                <a:schemeClr val="accent3">
                  <a:lumOff val="-9685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목적</a:t>
            </a:r>
          </a:p>
        </p:txBody>
      </p:sp>
      <p:sp>
        <p:nvSpPr>
          <p:cNvPr id="168" name="목적"/>
          <p:cNvSpPr/>
          <p:nvPr/>
        </p:nvSpPr>
        <p:spPr>
          <a:xfrm>
            <a:off x="8915400" y="8394700"/>
            <a:ext cx="3810000" cy="889000"/>
          </a:xfrm>
          <a:prstGeom prst="rect">
            <a:avLst/>
          </a:prstGeom>
          <a:gradFill>
            <a:gsLst>
              <a:gs pos="0">
                <a:schemeClr val="accent3">
                  <a:lumOff val="5363"/>
                </a:schemeClr>
              </a:gs>
              <a:gs pos="100000">
                <a:schemeClr val="accent3">
                  <a:lumOff val="-9685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목적</a:t>
            </a:r>
          </a:p>
        </p:txBody>
      </p:sp>
      <p:sp>
        <p:nvSpPr>
          <p:cNvPr id="169" name="목적"/>
          <p:cNvSpPr/>
          <p:nvPr/>
        </p:nvSpPr>
        <p:spPr>
          <a:xfrm>
            <a:off x="8915400" y="3416300"/>
            <a:ext cx="3810000" cy="889000"/>
          </a:xfrm>
          <a:prstGeom prst="rect">
            <a:avLst/>
          </a:prstGeom>
          <a:gradFill>
            <a:gsLst>
              <a:gs pos="0">
                <a:schemeClr val="accent3">
                  <a:lumOff val="5363"/>
                </a:schemeClr>
              </a:gs>
              <a:gs pos="100000">
                <a:schemeClr val="accent3">
                  <a:lumOff val="-9685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목적</a:t>
            </a:r>
          </a:p>
        </p:txBody>
      </p:sp>
      <p:sp>
        <p:nvSpPr>
          <p:cNvPr id="170" name="목적"/>
          <p:cNvSpPr/>
          <p:nvPr/>
        </p:nvSpPr>
        <p:spPr>
          <a:xfrm>
            <a:off x="8915400" y="2362200"/>
            <a:ext cx="3810000" cy="889000"/>
          </a:xfrm>
          <a:prstGeom prst="rect">
            <a:avLst/>
          </a:prstGeom>
          <a:gradFill>
            <a:gsLst>
              <a:gs pos="0">
                <a:schemeClr val="accent3">
                  <a:lumOff val="5363"/>
                </a:schemeClr>
              </a:gs>
              <a:gs pos="100000">
                <a:schemeClr val="accent3">
                  <a:lumOff val="-9685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목적</a:t>
            </a:r>
          </a:p>
        </p:txBody>
      </p:sp>
      <p:sp>
        <p:nvSpPr>
          <p:cNvPr id="171" name="목적"/>
          <p:cNvSpPr/>
          <p:nvPr/>
        </p:nvSpPr>
        <p:spPr>
          <a:xfrm>
            <a:off x="8915400" y="4470400"/>
            <a:ext cx="3810000" cy="889000"/>
          </a:xfrm>
          <a:prstGeom prst="rect">
            <a:avLst/>
          </a:prstGeom>
          <a:gradFill>
            <a:gsLst>
              <a:gs pos="0">
                <a:schemeClr val="accent3">
                  <a:lumOff val="5363"/>
                </a:schemeClr>
              </a:gs>
              <a:gs pos="100000">
                <a:schemeClr val="accent3">
                  <a:lumOff val="-9685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목적</a:t>
            </a:r>
          </a:p>
        </p:txBody>
      </p:sp>
      <p:sp>
        <p:nvSpPr>
          <p:cNvPr id="172" name="50%"/>
          <p:cNvSpPr txBox="1"/>
          <p:nvPr/>
        </p:nvSpPr>
        <p:spPr>
          <a:xfrm>
            <a:off x="5962408" y="4330699"/>
            <a:ext cx="107998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50%</a:t>
            </a:r>
          </a:p>
        </p:txBody>
      </p:sp>
      <p:sp>
        <p:nvSpPr>
          <p:cNvPr id="173" name="50%"/>
          <p:cNvSpPr txBox="1"/>
          <p:nvPr/>
        </p:nvSpPr>
        <p:spPr>
          <a:xfrm>
            <a:off x="5962408" y="8254999"/>
            <a:ext cx="107998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50%</a:t>
            </a:r>
          </a:p>
        </p:txBody>
      </p:sp>
      <p:sp>
        <p:nvSpPr>
          <p:cNvPr id="174" name="각 33%"/>
          <p:cNvSpPr txBox="1"/>
          <p:nvPr/>
        </p:nvSpPr>
        <p:spPr>
          <a:xfrm>
            <a:off x="10004602" y="5418707"/>
            <a:ext cx="1631596" cy="719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각 33%</a:t>
            </a:r>
          </a:p>
        </p:txBody>
      </p:sp>
      <p:sp>
        <p:nvSpPr>
          <p:cNvPr id="175" name="100%"/>
          <p:cNvSpPr txBox="1"/>
          <p:nvPr/>
        </p:nvSpPr>
        <p:spPr>
          <a:xfrm>
            <a:off x="1484845" y="6388099"/>
            <a:ext cx="1348310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100%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예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예시</a:t>
            </a:r>
          </a:p>
        </p:txBody>
      </p:sp>
      <p:sp>
        <p:nvSpPr>
          <p:cNvPr id="178" name="SKY대학 수석 졸업"/>
          <p:cNvSpPr/>
          <p:nvPr/>
        </p:nvSpPr>
        <p:spPr>
          <a:xfrm>
            <a:off x="4584700" y="3416300"/>
            <a:ext cx="3810000" cy="889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hueOff val="-1101185"/>
                  <a:satOff val="4910"/>
                  <a:lumOff val="-14610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SKY대학 수석 졸업</a:t>
            </a:r>
          </a:p>
        </p:txBody>
      </p:sp>
      <p:sp>
        <p:nvSpPr>
          <p:cNvPr id="179" name="기타 스펙 쌓기"/>
          <p:cNvSpPr/>
          <p:nvPr/>
        </p:nvSpPr>
        <p:spPr>
          <a:xfrm>
            <a:off x="4584700" y="7340600"/>
            <a:ext cx="3810000" cy="889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hueOff val="-1101185"/>
                  <a:satOff val="4910"/>
                  <a:lumOff val="-14610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기타 스펙 쌓기</a:t>
            </a:r>
          </a:p>
        </p:txBody>
      </p:sp>
      <p:sp>
        <p:nvSpPr>
          <p:cNvPr id="180" name="연봉 1억 이상의 직업"/>
          <p:cNvSpPr/>
          <p:nvPr/>
        </p:nvSpPr>
        <p:spPr>
          <a:xfrm>
            <a:off x="254000" y="5359400"/>
            <a:ext cx="3810000" cy="889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연봉 1억 이상의 직업</a:t>
            </a:r>
          </a:p>
        </p:txBody>
      </p:sp>
      <p:sp>
        <p:nvSpPr>
          <p:cNvPr id="181" name="토익 평균 점수 900점 이상"/>
          <p:cNvSpPr/>
          <p:nvPr/>
        </p:nvSpPr>
        <p:spPr>
          <a:xfrm>
            <a:off x="8915400" y="7340600"/>
            <a:ext cx="3810000" cy="889000"/>
          </a:xfrm>
          <a:prstGeom prst="rect">
            <a:avLst/>
          </a:prstGeom>
          <a:gradFill>
            <a:gsLst>
              <a:gs pos="0">
                <a:schemeClr val="accent3">
                  <a:lumOff val="5363"/>
                </a:schemeClr>
              </a:gs>
              <a:gs pos="100000">
                <a:schemeClr val="accent3">
                  <a:lumOff val="-9685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토익 평균 점수 900점 이상</a:t>
            </a:r>
          </a:p>
        </p:txBody>
      </p:sp>
      <p:sp>
        <p:nvSpPr>
          <p:cNvPr id="182" name="기사 자격증 3개 이상 보유"/>
          <p:cNvSpPr/>
          <p:nvPr/>
        </p:nvSpPr>
        <p:spPr>
          <a:xfrm>
            <a:off x="8915400" y="6286500"/>
            <a:ext cx="3810000" cy="889000"/>
          </a:xfrm>
          <a:prstGeom prst="rect">
            <a:avLst/>
          </a:prstGeom>
          <a:gradFill>
            <a:gsLst>
              <a:gs pos="0">
                <a:schemeClr val="accent3">
                  <a:lumOff val="5363"/>
                </a:schemeClr>
              </a:gs>
              <a:gs pos="100000">
                <a:schemeClr val="accent3">
                  <a:lumOff val="-9685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기사 자격증 3개 이상 보유</a:t>
            </a:r>
          </a:p>
        </p:txBody>
      </p:sp>
      <p:sp>
        <p:nvSpPr>
          <p:cNvPr id="183" name="성형수술 3회 이상 기하"/>
          <p:cNvSpPr/>
          <p:nvPr/>
        </p:nvSpPr>
        <p:spPr>
          <a:xfrm>
            <a:off x="8915400" y="8394700"/>
            <a:ext cx="3810000" cy="889000"/>
          </a:xfrm>
          <a:prstGeom prst="rect">
            <a:avLst/>
          </a:prstGeom>
          <a:gradFill>
            <a:gsLst>
              <a:gs pos="0">
                <a:schemeClr val="accent3">
                  <a:lumOff val="5363"/>
                </a:schemeClr>
              </a:gs>
              <a:gs pos="100000">
                <a:schemeClr val="accent3">
                  <a:lumOff val="-9685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성형수술 3회 이상 기하</a:t>
            </a:r>
          </a:p>
        </p:txBody>
      </p:sp>
      <p:sp>
        <p:nvSpPr>
          <p:cNvPr id="184" name="전과목 교수 월 3회 이상 방문"/>
          <p:cNvSpPr/>
          <p:nvPr/>
        </p:nvSpPr>
        <p:spPr>
          <a:xfrm>
            <a:off x="8915400" y="3416300"/>
            <a:ext cx="3810000" cy="889000"/>
          </a:xfrm>
          <a:prstGeom prst="rect">
            <a:avLst/>
          </a:prstGeom>
          <a:gradFill>
            <a:gsLst>
              <a:gs pos="0">
                <a:schemeClr val="accent3">
                  <a:lumOff val="5363"/>
                </a:schemeClr>
              </a:gs>
              <a:gs pos="100000">
                <a:schemeClr val="accent3">
                  <a:lumOff val="-9685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전과목 교수 월 3회 이상 방문</a:t>
            </a:r>
          </a:p>
        </p:txBody>
      </p:sp>
      <p:sp>
        <p:nvSpPr>
          <p:cNvPr id="185" name="4년간 평균 A+유지"/>
          <p:cNvSpPr/>
          <p:nvPr/>
        </p:nvSpPr>
        <p:spPr>
          <a:xfrm>
            <a:off x="8915400" y="2362200"/>
            <a:ext cx="3810000" cy="889000"/>
          </a:xfrm>
          <a:prstGeom prst="rect">
            <a:avLst/>
          </a:prstGeom>
          <a:gradFill>
            <a:gsLst>
              <a:gs pos="0">
                <a:schemeClr val="accent3">
                  <a:lumOff val="5363"/>
                </a:schemeClr>
              </a:gs>
              <a:gs pos="100000">
                <a:schemeClr val="accent3">
                  <a:lumOff val="-9685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4년간 평균 A+유지</a:t>
            </a:r>
          </a:p>
        </p:txBody>
      </p:sp>
      <p:sp>
        <p:nvSpPr>
          <p:cNvPr id="186" name="교수 추천서 3매 이상 획득"/>
          <p:cNvSpPr/>
          <p:nvPr/>
        </p:nvSpPr>
        <p:spPr>
          <a:xfrm>
            <a:off x="8915400" y="4470400"/>
            <a:ext cx="3810000" cy="889000"/>
          </a:xfrm>
          <a:prstGeom prst="rect">
            <a:avLst/>
          </a:prstGeom>
          <a:gradFill>
            <a:gsLst>
              <a:gs pos="0">
                <a:schemeClr val="accent3">
                  <a:lumOff val="5363"/>
                </a:schemeClr>
              </a:gs>
              <a:gs pos="100000">
                <a:schemeClr val="accent3">
                  <a:lumOff val="-9685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교수 추천서 3매 이상 획득</a:t>
            </a:r>
          </a:p>
        </p:txBody>
      </p:sp>
      <p:sp>
        <p:nvSpPr>
          <p:cNvPr id="187" name="50%"/>
          <p:cNvSpPr txBox="1"/>
          <p:nvPr/>
        </p:nvSpPr>
        <p:spPr>
          <a:xfrm>
            <a:off x="5949708" y="4330699"/>
            <a:ext cx="107998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50%</a:t>
            </a:r>
          </a:p>
        </p:txBody>
      </p:sp>
      <p:sp>
        <p:nvSpPr>
          <p:cNvPr id="188" name="50%"/>
          <p:cNvSpPr txBox="1"/>
          <p:nvPr/>
        </p:nvSpPr>
        <p:spPr>
          <a:xfrm>
            <a:off x="5962408" y="8254999"/>
            <a:ext cx="107998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50%</a:t>
            </a:r>
          </a:p>
        </p:txBody>
      </p:sp>
      <p:sp>
        <p:nvSpPr>
          <p:cNvPr id="189" name="각 33%"/>
          <p:cNvSpPr txBox="1"/>
          <p:nvPr/>
        </p:nvSpPr>
        <p:spPr>
          <a:xfrm>
            <a:off x="10004602" y="5418707"/>
            <a:ext cx="1631596" cy="719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각 33%</a:t>
            </a:r>
          </a:p>
        </p:txBody>
      </p:sp>
      <p:sp>
        <p:nvSpPr>
          <p:cNvPr id="190" name="100%"/>
          <p:cNvSpPr txBox="1"/>
          <p:nvPr/>
        </p:nvSpPr>
        <p:spPr>
          <a:xfrm>
            <a:off x="1345145" y="6388099"/>
            <a:ext cx="1348310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100%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목적과 목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목적과 목표</a:t>
            </a:r>
          </a:p>
        </p:txBody>
      </p:sp>
      <p:sp>
        <p:nvSpPr>
          <p:cNvPr id="193" name="목적은 추상적이며, 서술형으로 기술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목적은 추상적이며, 서술형으로 기술</a:t>
            </a:r>
          </a:p>
          <a:p>
            <a:pPr/>
            <a:r>
              <a:t>목표는 구체적이며, 수치화로 작성</a:t>
            </a:r>
          </a:p>
          <a:p>
            <a:pPr/>
            <a:r>
              <a:t>목표는 성과목표와 산출목표로 구분되는 경우도 있다.</a:t>
            </a:r>
          </a:p>
          <a:p>
            <a:pPr/>
            <a:r>
              <a:t>하나의 목적 달성을 위해서는 최소 2개 이상의 목표가 필요하다.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로직모델과의 관계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로직모델과의 관계</a:t>
            </a:r>
          </a:p>
        </p:txBody>
      </p:sp>
      <p:sp>
        <p:nvSpPr>
          <p:cNvPr id="196" name="투입…"/>
          <p:cNvSpPr/>
          <p:nvPr/>
        </p:nvSpPr>
        <p:spPr>
          <a:xfrm>
            <a:off x="2095500" y="2616200"/>
            <a:ext cx="1905000" cy="4622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hueOff val="-1101185"/>
                  <a:satOff val="4910"/>
                  <a:lumOff val="-14610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투입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(자원,인력)</a:t>
            </a:r>
          </a:p>
        </p:txBody>
      </p:sp>
      <p:sp>
        <p:nvSpPr>
          <p:cNvPr id="197" name="활동…"/>
          <p:cNvSpPr/>
          <p:nvPr/>
        </p:nvSpPr>
        <p:spPr>
          <a:xfrm>
            <a:off x="4394200" y="2616200"/>
            <a:ext cx="1905000" cy="4622800"/>
          </a:xfrm>
          <a:prstGeom prst="rect">
            <a:avLst/>
          </a:prstGeom>
          <a:gradFill>
            <a:gsLst>
              <a:gs pos="0">
                <a:schemeClr val="accent3">
                  <a:lumOff val="5363"/>
                </a:schemeClr>
              </a:gs>
              <a:gs pos="100000">
                <a:schemeClr val="accent3">
                  <a:lumOff val="-9685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활동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(프로그램)</a:t>
            </a:r>
          </a:p>
        </p:txBody>
      </p:sp>
      <p:sp>
        <p:nvSpPr>
          <p:cNvPr id="198" name="산출…"/>
          <p:cNvSpPr/>
          <p:nvPr/>
        </p:nvSpPr>
        <p:spPr>
          <a:xfrm>
            <a:off x="6692900" y="2616200"/>
            <a:ext cx="1905000" cy="46228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산출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(산출목표)</a:t>
            </a:r>
          </a:p>
        </p:txBody>
      </p:sp>
      <p:sp>
        <p:nvSpPr>
          <p:cNvPr id="199" name="100원으로 1회 인형뽑기를 해서, 인형 하나를 뽑았다. 뿌듯했다…"/>
          <p:cNvSpPr txBox="1"/>
          <p:nvPr/>
        </p:nvSpPr>
        <p:spPr>
          <a:xfrm>
            <a:off x="1227664" y="7323960"/>
            <a:ext cx="10549472" cy="1176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300"/>
            </a:pPr>
            <a:r>
              <a:t>100원으로 1회 인형뽑기를 해서, 인형 하나를 뽑았다. 뿌듯했다</a:t>
            </a:r>
          </a:p>
          <a:p>
            <a:pPr>
              <a:defRPr sz="3300"/>
            </a:pPr>
            <a:r>
              <a:t>100원으로 1회 인형뽑기를 해서, 하나도 못 뽑았다, 아팠다</a:t>
            </a:r>
          </a:p>
        </p:txBody>
      </p:sp>
      <p:sp>
        <p:nvSpPr>
          <p:cNvPr id="200" name="성과…"/>
          <p:cNvSpPr/>
          <p:nvPr/>
        </p:nvSpPr>
        <p:spPr>
          <a:xfrm>
            <a:off x="8991600" y="2616200"/>
            <a:ext cx="1905000" cy="4622800"/>
          </a:xfrm>
          <a:prstGeom prst="rect">
            <a:avLst/>
          </a:prstGeom>
          <a:gradFill>
            <a:gsLst>
              <a:gs pos="0">
                <a:schemeClr val="accent6">
                  <a:hueOff val="7068528"/>
                  <a:satOff val="-63217"/>
                  <a:lumOff val="21330"/>
                </a:schemeClr>
              </a:gs>
              <a:gs pos="100000">
                <a:schemeClr val="accent6">
                  <a:hueOff val="10811956"/>
                  <a:satOff val="-58544"/>
                  <a:lumOff val="-9736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성과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(성과목표)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투입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투입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자원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자원</a:t>
            </a:r>
          </a:p>
        </p:txBody>
      </p:sp>
      <p:sp>
        <p:nvSpPr>
          <p:cNvPr id="205" name="무한한 자원은 존제하지 않는다(마르지 않는 샘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무한한 자원은 존제하지 않는다(마르지 않는 샘)</a:t>
            </a:r>
          </a:p>
          <a:p>
            <a:pPr/>
            <a:r>
              <a:t>제한된 자원을 배분해 문제 해결을 위해 투입한다.</a:t>
            </a:r>
          </a:p>
          <a:p>
            <a:pPr/>
            <a:r>
              <a:t>인력과 재원, 기타의 모든 것들이 자원으로 들어간다.</a:t>
            </a:r>
          </a:p>
          <a:p>
            <a:pPr/>
            <a:r>
              <a:t>이렇게 발생한 자원을 '인프라' 라고 한다.</a:t>
            </a:r>
          </a:p>
          <a:p>
            <a:pPr/>
            <a:r>
              <a:t>인적 자원의 운영방식은 다양하나 조직, 네트워크, 봉사자등으로 구분할 수 있다.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Logic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Logic Model</a:t>
            </a:r>
          </a:p>
        </p:txBody>
      </p:sp>
      <p:sp>
        <p:nvSpPr>
          <p:cNvPr id="123" name="문제상황"/>
          <p:cNvSpPr/>
          <p:nvPr/>
        </p:nvSpPr>
        <p:spPr>
          <a:xfrm>
            <a:off x="520700" y="3924300"/>
            <a:ext cx="1905000" cy="46228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문제상황</a:t>
            </a:r>
          </a:p>
        </p:txBody>
      </p:sp>
      <p:sp>
        <p:nvSpPr>
          <p:cNvPr id="124" name="투입"/>
          <p:cNvSpPr/>
          <p:nvPr/>
        </p:nvSpPr>
        <p:spPr>
          <a:xfrm>
            <a:off x="2946400" y="3924300"/>
            <a:ext cx="1905000" cy="4622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hueOff val="-1101185"/>
                  <a:satOff val="4910"/>
                  <a:lumOff val="-14610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투입</a:t>
            </a:r>
          </a:p>
        </p:txBody>
      </p:sp>
      <p:sp>
        <p:nvSpPr>
          <p:cNvPr id="125" name="활동"/>
          <p:cNvSpPr/>
          <p:nvPr/>
        </p:nvSpPr>
        <p:spPr>
          <a:xfrm>
            <a:off x="5549900" y="3924300"/>
            <a:ext cx="1905000" cy="4622800"/>
          </a:xfrm>
          <a:prstGeom prst="rect">
            <a:avLst/>
          </a:prstGeom>
          <a:gradFill>
            <a:gsLst>
              <a:gs pos="0">
                <a:schemeClr val="accent3">
                  <a:lumOff val="5363"/>
                </a:schemeClr>
              </a:gs>
              <a:gs pos="100000">
                <a:schemeClr val="accent3">
                  <a:lumOff val="-9685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활동</a:t>
            </a:r>
          </a:p>
        </p:txBody>
      </p:sp>
      <p:sp>
        <p:nvSpPr>
          <p:cNvPr id="126" name="산출"/>
          <p:cNvSpPr/>
          <p:nvPr/>
        </p:nvSpPr>
        <p:spPr>
          <a:xfrm>
            <a:off x="8153400" y="3924300"/>
            <a:ext cx="1905000" cy="46228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산출</a:t>
            </a:r>
          </a:p>
        </p:txBody>
      </p:sp>
      <p:sp>
        <p:nvSpPr>
          <p:cNvPr id="127" name="성과"/>
          <p:cNvSpPr/>
          <p:nvPr/>
        </p:nvSpPr>
        <p:spPr>
          <a:xfrm>
            <a:off x="10756900" y="3924300"/>
            <a:ext cx="1905000" cy="4622800"/>
          </a:xfrm>
          <a:prstGeom prst="rect">
            <a:avLst/>
          </a:prstGeom>
          <a:gradFill>
            <a:gsLst>
              <a:gs pos="0">
                <a:schemeClr val="accent6">
                  <a:hueOff val="7068528"/>
                  <a:satOff val="-63217"/>
                  <a:lumOff val="21330"/>
                </a:schemeClr>
              </a:gs>
              <a:gs pos="100000">
                <a:schemeClr val="accent6">
                  <a:hueOff val="10811956"/>
                  <a:satOff val="-58544"/>
                  <a:lumOff val="-9736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성과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자원에 대한 법칙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자원에 대한 법칙</a:t>
            </a:r>
          </a:p>
        </p:txBody>
      </p:sp>
      <p:sp>
        <p:nvSpPr>
          <p:cNvPr id="208" name="1인당 식사비는 7,000원이다.(지역내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7763" indent="-397763" defTabSz="508254">
              <a:spcBef>
                <a:spcPts val="3600"/>
              </a:spcBef>
              <a:defRPr sz="3306"/>
            </a:pPr>
            <a:r>
              <a:t>1인당 식사비는 7,000원이다.(지역내)</a:t>
            </a:r>
          </a:p>
          <a:p>
            <a:pPr marL="397763" indent="-397763" defTabSz="508254">
              <a:spcBef>
                <a:spcPts val="3600"/>
              </a:spcBef>
              <a:defRPr sz="3306"/>
            </a:pPr>
            <a:r>
              <a:t>1인당 식사비는 10,000원을 넘을 수 있다.(지역외)</a:t>
            </a:r>
          </a:p>
          <a:p>
            <a:pPr marL="397763" indent="-397763" defTabSz="508254">
              <a:spcBef>
                <a:spcPts val="3600"/>
              </a:spcBef>
              <a:defRPr sz="3306"/>
            </a:pPr>
            <a:r>
              <a:t>강사의존형 프로그램은 사회복지사 개입여지가 적다.</a:t>
            </a:r>
          </a:p>
          <a:p>
            <a:pPr marL="397763" indent="-397763" defTabSz="508254">
              <a:spcBef>
                <a:spcPts val="3600"/>
              </a:spcBef>
              <a:defRPr sz="3306"/>
            </a:pPr>
            <a:r>
              <a:t>단기이벤트 사업은 잘 지원해 주지 않는다.</a:t>
            </a:r>
          </a:p>
          <a:p>
            <a:pPr marL="397763" indent="-397763" defTabSz="508254">
              <a:spcBef>
                <a:spcPts val="3600"/>
              </a:spcBef>
              <a:defRPr sz="3306"/>
            </a:pPr>
            <a:r>
              <a:t>공동모금회 기준으로 강사비는 측정된다.</a:t>
            </a:r>
          </a:p>
          <a:p>
            <a:pPr marL="397763" indent="-397763" defTabSz="508254">
              <a:spcBef>
                <a:spcPts val="3600"/>
              </a:spcBef>
              <a:defRPr sz="3306"/>
            </a:pPr>
            <a:r>
              <a:t>사업예산을 총 수혜자로 나누었을때 비용이 너무 크면 예산 이 절삭될 가능성이 높다.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바람직한 투입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바람직한 투입</a:t>
            </a:r>
          </a:p>
        </p:txBody>
      </p:sp>
      <p:sp>
        <p:nvSpPr>
          <p:cNvPr id="211" name="바람직하지…"/>
          <p:cNvSpPr/>
          <p:nvPr/>
        </p:nvSpPr>
        <p:spPr>
          <a:xfrm>
            <a:off x="1130300" y="3340100"/>
            <a:ext cx="1905000" cy="42037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바람직하지 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못한 상태</a:t>
            </a:r>
          </a:p>
        </p:txBody>
      </p:sp>
      <p:sp>
        <p:nvSpPr>
          <p:cNvPr id="212" name="사회복지사 개입"/>
          <p:cNvSpPr/>
          <p:nvPr/>
        </p:nvSpPr>
        <p:spPr>
          <a:xfrm>
            <a:off x="3340100" y="3505200"/>
            <a:ext cx="4114800" cy="18542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hueOff val="-1101185"/>
                  <a:satOff val="4910"/>
                  <a:lumOff val="-14610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사회복지사 개입</a:t>
            </a:r>
          </a:p>
        </p:txBody>
      </p:sp>
      <p:sp>
        <p:nvSpPr>
          <p:cNvPr id="213" name="자원투입"/>
          <p:cNvSpPr/>
          <p:nvPr/>
        </p:nvSpPr>
        <p:spPr>
          <a:xfrm>
            <a:off x="3340100" y="5575300"/>
            <a:ext cx="4114800" cy="1816100"/>
          </a:xfrm>
          <a:prstGeom prst="rect">
            <a:avLst/>
          </a:prstGeom>
          <a:gradFill>
            <a:gsLst>
              <a:gs pos="0">
                <a:schemeClr val="accent3">
                  <a:lumOff val="5363"/>
                </a:schemeClr>
              </a:gs>
              <a:gs pos="100000">
                <a:schemeClr val="accent3">
                  <a:lumOff val="-9685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자원투입</a:t>
            </a:r>
          </a:p>
        </p:txBody>
      </p:sp>
      <p:sp>
        <p:nvSpPr>
          <p:cNvPr id="214" name="바람직한 상태"/>
          <p:cNvSpPr/>
          <p:nvPr/>
        </p:nvSpPr>
        <p:spPr>
          <a:xfrm>
            <a:off x="7759700" y="3340100"/>
            <a:ext cx="1905000" cy="42037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바람직한 상태</a:t>
            </a:r>
          </a:p>
        </p:txBody>
      </p:sp>
      <p:sp>
        <p:nvSpPr>
          <p:cNvPr id="215" name="평가와 피드백"/>
          <p:cNvSpPr/>
          <p:nvPr/>
        </p:nvSpPr>
        <p:spPr>
          <a:xfrm>
            <a:off x="9969500" y="3340100"/>
            <a:ext cx="1905000" cy="4203700"/>
          </a:xfrm>
          <a:prstGeom prst="rect">
            <a:avLst/>
          </a:prstGeom>
          <a:gradFill>
            <a:gsLst>
              <a:gs pos="0">
                <a:schemeClr val="accent6">
                  <a:hueOff val="7068528"/>
                  <a:satOff val="-63217"/>
                  <a:lumOff val="21330"/>
                </a:schemeClr>
              </a:gs>
              <a:gs pos="100000">
                <a:schemeClr val="accent6">
                  <a:hueOff val="10811956"/>
                  <a:satOff val="-58544"/>
                  <a:lumOff val="-9736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평가와 피드백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활동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활동</a:t>
            </a:r>
          </a:p>
        </p:txBody>
      </p:sp>
      <p:sp>
        <p:nvSpPr>
          <p:cNvPr id="218" name="산출결과와 직접적으로 연결된다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산출결과와 직접적으로 연결된다.</a:t>
            </a:r>
          </a:p>
          <a:p>
            <a:pPr/>
            <a:r>
              <a:t>활동의 경우 단위 프로그램으로 생각하면 편리하다.</a:t>
            </a:r>
          </a:p>
          <a:p>
            <a:pPr/>
            <a:r>
              <a:t>전체의 프로그램 속 단위로 구성된 프로그램.</a:t>
            </a:r>
          </a:p>
          <a:p>
            <a:pPr/>
            <a:r>
              <a:t>활동을 통해 얻은 결과를 수치로 풀이 하면, 산출목표다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활동의 공식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활동의 공식</a:t>
            </a:r>
          </a:p>
        </p:txBody>
      </p:sp>
      <p:sp>
        <p:nvSpPr>
          <p:cNvPr id="221" name="합리적인 소비에 기초를 두어야 한다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합리적인 소비에 기초를 두어야 한다.</a:t>
            </a:r>
          </a:p>
          <a:p>
            <a:pPr/>
            <a:r>
              <a:t>실제 프로포절을 제외한 나머지 자원에 대해서 적극활용해야 한다.</a:t>
            </a:r>
          </a:p>
          <a:p>
            <a:pPr/>
            <a:r>
              <a:t>대량의 자원투입보다는 작게 나누어 투입하는 형태가 더 효율적.</a:t>
            </a:r>
          </a:p>
          <a:p>
            <a:pPr/>
            <a:r>
              <a:t>최저의 비용 대비 최고의 효용을 원칙으로 함.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산출목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산출목표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산출목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산출목표</a:t>
            </a:r>
          </a:p>
        </p:txBody>
      </p:sp>
      <p:sp>
        <p:nvSpPr>
          <p:cNvPr id="226" name="Rectangle"/>
          <p:cNvSpPr/>
          <p:nvPr/>
        </p:nvSpPr>
        <p:spPr>
          <a:xfrm>
            <a:off x="1244600" y="2527300"/>
            <a:ext cx="11099800" cy="67183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27" name="Rectangle"/>
          <p:cNvSpPr/>
          <p:nvPr/>
        </p:nvSpPr>
        <p:spPr>
          <a:xfrm>
            <a:off x="2971800" y="3924300"/>
            <a:ext cx="8991600" cy="49911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hueOff val="-1101185"/>
                  <a:satOff val="4910"/>
                  <a:lumOff val="-14610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28" name="Rectangle"/>
          <p:cNvSpPr/>
          <p:nvPr/>
        </p:nvSpPr>
        <p:spPr>
          <a:xfrm>
            <a:off x="5041900" y="5156200"/>
            <a:ext cx="6489700" cy="3352800"/>
          </a:xfrm>
          <a:prstGeom prst="rect">
            <a:avLst/>
          </a:prstGeom>
          <a:gradFill>
            <a:gsLst>
              <a:gs pos="0">
                <a:schemeClr val="accent3">
                  <a:lumOff val="5363"/>
                </a:schemeClr>
              </a:gs>
              <a:gs pos="100000">
                <a:schemeClr val="accent3">
                  <a:lumOff val="-9685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29" name="프로그램"/>
          <p:cNvSpPr txBox="1"/>
          <p:nvPr/>
        </p:nvSpPr>
        <p:spPr>
          <a:xfrm>
            <a:off x="1482851" y="2736850"/>
            <a:ext cx="1784097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프로그램</a:t>
            </a:r>
          </a:p>
        </p:txBody>
      </p:sp>
      <p:sp>
        <p:nvSpPr>
          <p:cNvPr id="230" name="단위프로그램"/>
          <p:cNvSpPr txBox="1"/>
          <p:nvPr/>
        </p:nvSpPr>
        <p:spPr>
          <a:xfrm>
            <a:off x="3262502" y="4108450"/>
            <a:ext cx="261899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단위프로그램</a:t>
            </a:r>
          </a:p>
        </p:txBody>
      </p:sp>
      <p:sp>
        <p:nvSpPr>
          <p:cNvPr id="231" name="산출값"/>
          <p:cNvSpPr txBox="1"/>
          <p:nvPr/>
        </p:nvSpPr>
        <p:spPr>
          <a:xfrm>
            <a:off x="5311076" y="5403850"/>
            <a:ext cx="1366648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산출값</a:t>
            </a:r>
          </a:p>
        </p:txBody>
      </p:sp>
      <p:sp>
        <p:nvSpPr>
          <p:cNvPr id="232" name="자동차 타기 1일 * 3회…"/>
          <p:cNvSpPr txBox="1"/>
          <p:nvPr/>
        </p:nvSpPr>
        <p:spPr>
          <a:xfrm>
            <a:off x="6242380" y="6278115"/>
            <a:ext cx="4431640" cy="1337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자동차 타기 1일 * 3회</a:t>
            </a:r>
          </a:p>
          <a:p>
            <a:pPr/>
            <a:r>
              <a:t>자전거 주1회 타기</a:t>
            </a:r>
          </a:p>
        </p:txBody>
      </p:sp>
      <p:sp>
        <p:nvSpPr>
          <p:cNvPr id="233" name="차량운행 횟수 줄이기"/>
          <p:cNvSpPr txBox="1"/>
          <p:nvPr/>
        </p:nvSpPr>
        <p:spPr>
          <a:xfrm>
            <a:off x="7391666" y="4428107"/>
            <a:ext cx="4139668" cy="719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차량운행 횟수 줄이기</a:t>
            </a:r>
          </a:p>
        </p:txBody>
      </p:sp>
      <p:sp>
        <p:nvSpPr>
          <p:cNvPr id="234" name="지구 환경 되살리기"/>
          <p:cNvSpPr txBox="1"/>
          <p:nvPr/>
        </p:nvSpPr>
        <p:spPr>
          <a:xfrm>
            <a:off x="8235391" y="3208907"/>
            <a:ext cx="3722218" cy="719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지구 환경 되살리기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산출목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산출목표</a:t>
            </a:r>
          </a:p>
        </p:txBody>
      </p:sp>
      <p:sp>
        <p:nvSpPr>
          <p:cNvPr id="237" name="산출목표 산출 할 수 있는 결과를 풀어 설명한 것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7763" indent="-397763" defTabSz="508254">
              <a:spcBef>
                <a:spcPts val="3600"/>
              </a:spcBef>
              <a:defRPr sz="3306"/>
            </a:pPr>
            <a:r>
              <a:t>산출목표 산출 할 수 있는 결과를 풀어 설명한 것</a:t>
            </a:r>
          </a:p>
          <a:p>
            <a:pPr marL="397763" indent="-397763" defTabSz="508254">
              <a:spcBef>
                <a:spcPts val="3600"/>
              </a:spcBef>
              <a:defRPr sz="3306"/>
            </a:pPr>
            <a:r>
              <a:t>단위 프로그램에 포함되어 있으며, 목표 충족의 조건을 제시 하는 것</a:t>
            </a:r>
          </a:p>
          <a:p>
            <a:pPr marL="397763" indent="-397763" defTabSz="508254">
              <a:spcBef>
                <a:spcPts val="3600"/>
              </a:spcBef>
              <a:defRPr sz="3306"/>
            </a:pPr>
            <a:r>
              <a:t>10회 목표를 설정하고 9회만 제공했다면, 목표가 충족하지 못한 상황이 발생함.</a:t>
            </a:r>
          </a:p>
          <a:p>
            <a:pPr marL="397763" indent="-397763" defTabSz="508254">
              <a:spcBef>
                <a:spcPts val="3600"/>
              </a:spcBef>
              <a:defRPr sz="3306"/>
            </a:pPr>
            <a:r>
              <a:t>산출목표를 모두 충족하였을 경우 성과목표를 달성했다고 인식 할정도의 의미가 내포되어야 함.</a:t>
            </a:r>
          </a:p>
          <a:p>
            <a:pPr marL="397763" indent="-397763" defTabSz="508254">
              <a:spcBef>
                <a:spcPts val="3600"/>
              </a:spcBef>
              <a:defRPr sz="3306"/>
            </a:pPr>
            <a:r>
              <a:t>적은 투입으로 많은 산출을 내는 것은 기본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성과목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성과목표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성과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성과</a:t>
            </a:r>
          </a:p>
        </p:txBody>
      </p:sp>
      <p:sp>
        <p:nvSpPr>
          <p:cNvPr id="242" name="산출을 통해 얻은 값으로 얻을 수 있는 효과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산출을 통해 얻은 값으로 얻을 수 있는 효과.</a:t>
            </a:r>
          </a:p>
          <a:p>
            <a:pPr/>
            <a:r>
              <a:t>일반적으로 목표라고 하는 것은 성과목표를 의미 함.</a:t>
            </a:r>
          </a:p>
          <a:p>
            <a:pPr/>
            <a:r>
              <a:t>하나의 목적에는 최소 2개 이상의 성과목표가 있어야 하고, 하나의 성과목표에는 최소 2개 이상의 산출목표가 있어야 함.</a:t>
            </a:r>
          </a:p>
          <a:p>
            <a:pPr/>
            <a:r>
              <a:t>성과목표 두개를 붙여서 목적을 만드는 방법은 팁!!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성과목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성과목표</a:t>
            </a:r>
          </a:p>
        </p:txBody>
      </p:sp>
      <p:sp>
        <p:nvSpPr>
          <p:cNvPr id="245" name="매일 줄넘기 100회로 일주일에 3kg를 뺐어, 얼마나 기쁜지 몰라. 나중에는 몸짱이 되겠네!!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3484" indent="-443484" defTabSz="566674">
              <a:spcBef>
                <a:spcPts val="4000"/>
              </a:spcBef>
              <a:defRPr sz="3686"/>
            </a:pPr>
            <a:r>
              <a:t>매일 줄넘기 100회로 일주일에 3kg를 뺐어, 얼마나 기쁜지 몰라. 나중에는 몸짱이 되겠네!!</a:t>
            </a:r>
          </a:p>
          <a:p>
            <a:pPr lvl="1" marL="886968" indent="-443484" defTabSz="566674">
              <a:spcBef>
                <a:spcPts val="4000"/>
              </a:spcBef>
              <a:defRPr sz="3686"/>
            </a:pPr>
            <a:r>
              <a:t>산출 : 줄넘기 100회</a:t>
            </a:r>
          </a:p>
          <a:p>
            <a:pPr lvl="1" marL="886968" indent="-443484" defTabSz="566674">
              <a:spcBef>
                <a:spcPts val="4000"/>
              </a:spcBef>
              <a:defRPr sz="3686"/>
            </a:pPr>
            <a:r>
              <a:t>산출목표 : 매일 줄넘기 100회, 일주일 ?kg 빼기</a:t>
            </a:r>
          </a:p>
          <a:p>
            <a:pPr lvl="1" marL="886968" indent="-443484" defTabSz="566674">
              <a:spcBef>
                <a:spcPts val="4000"/>
              </a:spcBef>
              <a:defRPr sz="3686"/>
            </a:pPr>
            <a:r>
              <a:t>성과목표 : 다이어트 성공으로 몸짱되기(다이어트 기준 명확)</a:t>
            </a:r>
          </a:p>
          <a:p>
            <a:pPr lvl="1" marL="886968" indent="-443484" defTabSz="566674">
              <a:spcBef>
                <a:spcPts val="4000"/>
              </a:spcBef>
              <a:defRPr sz="3686"/>
            </a:pPr>
            <a:r>
              <a:t>목적 : 몸짱이 되어서 뭔가를 한다(몸짱기준 모호)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문제사항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문제사항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예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예산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예산 작성 팁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예산 작성 팁</a:t>
            </a:r>
          </a:p>
        </p:txBody>
      </p:sp>
      <p:sp>
        <p:nvSpPr>
          <p:cNvPr id="250" name="예산작성시 10%는 예비비로 편성(예비비 적으면 적을 수록 채택 가능성 높음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3192" indent="-393192" defTabSz="502412">
              <a:spcBef>
                <a:spcPts val="3600"/>
              </a:spcBef>
              <a:defRPr sz="3268"/>
            </a:pPr>
            <a:r>
              <a:t>예산작성시 10%는 예비비로 편성(예비비 적으면 적을 수록 채택 가능성 높음)</a:t>
            </a:r>
          </a:p>
          <a:p>
            <a:pPr marL="393192" indent="-393192" defTabSz="502412">
              <a:spcBef>
                <a:spcPts val="3600"/>
              </a:spcBef>
              <a:defRPr sz="3268"/>
            </a:pPr>
            <a:r>
              <a:t>예산작성시 10%는 자부담으로 편성(자부담은 많으면 많을 수록 채택 가능성 높음)</a:t>
            </a:r>
          </a:p>
          <a:p>
            <a:pPr marL="393192" indent="-393192" defTabSz="502412">
              <a:spcBef>
                <a:spcPts val="3600"/>
              </a:spcBef>
              <a:defRPr sz="3268"/>
            </a:pPr>
            <a:r>
              <a:t>투입대비 산출에 주의(총비용/총수혜자)</a:t>
            </a:r>
          </a:p>
          <a:p>
            <a:pPr marL="393192" indent="-393192" defTabSz="502412">
              <a:spcBef>
                <a:spcPts val="3600"/>
              </a:spcBef>
              <a:defRPr sz="3268"/>
            </a:pPr>
            <a:r>
              <a:t>초보 사회복지사에게는 프로그램별 100~200사이가 적절한 예산</a:t>
            </a:r>
          </a:p>
          <a:p>
            <a:pPr marL="393192" indent="-393192" defTabSz="502412">
              <a:spcBef>
                <a:spcPts val="3600"/>
              </a:spcBef>
              <a:defRPr sz="3268"/>
            </a:pPr>
            <a:r>
              <a:t>로직모델을 중심으로 계획을 수립하되, 목적,목표를 명확하게 세울 필요 있음.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예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예산</a:t>
            </a:r>
          </a:p>
        </p:txBody>
      </p:sp>
      <p:pic>
        <p:nvPicPr>
          <p:cNvPr id="25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28904" t="18045" r="29965" b="18045"/>
          <a:stretch>
            <a:fillRect/>
          </a:stretch>
        </p:blipFill>
        <p:spPr>
          <a:xfrm>
            <a:off x="2590800" y="2197851"/>
            <a:ext cx="8280401" cy="72374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필요성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필요성</a:t>
            </a:r>
          </a:p>
        </p:txBody>
      </p:sp>
      <p:sp>
        <p:nvSpPr>
          <p:cNvPr id="132" name="필요 여부에 대한 객관적이고 사실적인 해설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필요 여부에 대한 객관적이고 사실적인 해설</a:t>
            </a:r>
          </a:p>
          <a:p>
            <a:pPr/>
            <a:r>
              <a:t>제공하는 서비스와 수혜 대상자간의 인과관계 설명</a:t>
            </a:r>
          </a:p>
          <a:p>
            <a:pPr/>
            <a:r>
              <a:t>구체적인 데이터 제시</a:t>
            </a:r>
          </a:p>
          <a:p>
            <a:pPr/>
            <a:r>
              <a:t>최신의 데이터 위주로 사용하되 검증된 내용을 인용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해설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해설</a:t>
            </a:r>
          </a:p>
        </p:txBody>
      </p:sp>
      <p:pic>
        <p:nvPicPr>
          <p:cNvPr id="13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2300" y="2527300"/>
            <a:ext cx="9232318" cy="59055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36" name="케빈카터 작품"/>
          <p:cNvSpPr txBox="1"/>
          <p:nvPr/>
        </p:nvSpPr>
        <p:spPr>
          <a:xfrm>
            <a:off x="5125821" y="8593707"/>
            <a:ext cx="2753158" cy="719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케빈카터 작품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인과관계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인과관계</a:t>
            </a:r>
          </a:p>
        </p:txBody>
      </p:sp>
      <p:pic>
        <p:nvPicPr>
          <p:cNvPr id="13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300" y="3314700"/>
            <a:ext cx="12268200" cy="48895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데이터 제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데이터 제시</a:t>
            </a:r>
          </a:p>
        </p:txBody>
      </p:sp>
      <p:pic>
        <p:nvPicPr>
          <p:cNvPr id="14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8700" y="4584700"/>
            <a:ext cx="8890000" cy="45974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43" name="-평균 데이터를 가장 많이 소비하는 곳은 증권가일것이다!!…"/>
          <p:cNvSpPr txBox="1"/>
          <p:nvPr/>
        </p:nvSpPr>
        <p:spPr>
          <a:xfrm>
            <a:off x="898569" y="2713860"/>
            <a:ext cx="11690262" cy="1684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300"/>
            </a:pPr>
            <a:r>
              <a:t>-평균 데이터를 가장 많이 소비하는 곳은 증권가일것이다!!</a:t>
            </a:r>
          </a:p>
          <a:p>
            <a:pPr>
              <a:defRPr sz="3300"/>
            </a:pPr>
          </a:p>
          <a:p>
            <a:pPr>
              <a:defRPr sz="3300"/>
            </a:pPr>
            <a:r>
              <a:t>-IDC조사 결과 증권투자의 데이터 사용량은 년3,866TB으로 가장 높다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최신자료 사용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최신자료 사용</a:t>
            </a:r>
          </a:p>
        </p:txBody>
      </p:sp>
      <p:pic>
        <p:nvPicPr>
          <p:cNvPr id="14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100" y="3390900"/>
            <a:ext cx="11656177" cy="44577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Logic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Logic Model</a:t>
            </a:r>
          </a:p>
        </p:txBody>
      </p:sp>
      <p:sp>
        <p:nvSpPr>
          <p:cNvPr id="149" name="기승전결을 중심으로 한 전개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기승전결을 중심으로 한 전개</a:t>
            </a:r>
          </a:p>
          <a:p>
            <a:pPr/>
            <a:r>
              <a:t>문제의 시작과 투입에 대한 결과 그것에 대한 파급효과</a:t>
            </a:r>
          </a:p>
          <a:p>
            <a:pPr/>
            <a:r>
              <a:t>모든 과정이 논리적으로 설명 가능한지 여부</a:t>
            </a:r>
          </a:p>
          <a:p>
            <a:pPr/>
            <a:r>
              <a:t>결과를 도출하기 위한 모든 과정 포함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